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501" r:id="rId2"/>
    <p:sldId id="365" r:id="rId3"/>
    <p:sldId id="367" r:id="rId4"/>
    <p:sldId id="368" r:id="rId5"/>
    <p:sldId id="369" r:id="rId6"/>
    <p:sldId id="502" r:id="rId7"/>
    <p:sldId id="503" r:id="rId8"/>
    <p:sldId id="504" r:id="rId9"/>
    <p:sldId id="505" r:id="rId10"/>
    <p:sldId id="506" r:id="rId11"/>
    <p:sldId id="507" r:id="rId12"/>
    <p:sldId id="508" r:id="rId13"/>
    <p:sldId id="509" r:id="rId14"/>
    <p:sldId id="510" r:id="rId15"/>
    <p:sldId id="511" r:id="rId16"/>
    <p:sldId id="512" r:id="rId17"/>
    <p:sldId id="513" r:id="rId18"/>
    <p:sldId id="386" r:id="rId19"/>
    <p:sldId id="432" r:id="rId20"/>
    <p:sldId id="500" r:id="rId21"/>
    <p:sldId id="387" r:id="rId22"/>
    <p:sldId id="394" r:id="rId23"/>
    <p:sldId id="395" r:id="rId24"/>
    <p:sldId id="388" r:id="rId25"/>
    <p:sldId id="396" r:id="rId26"/>
    <p:sldId id="397" r:id="rId2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40FAB-4BBD-5CFE-D9F8-11121A11B9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14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DDF3E4-B280-28C4-0D12-9732048DD6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3474001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42433-5578-41EE-EA54-AD3036184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B86C08DF-0F1A-90C0-306E-AC419D191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6" b="7220"/>
          <a:stretch/>
        </p:blipFill>
        <p:spPr>
          <a:xfrm>
            <a:off x="1181100" y="1598400"/>
            <a:ext cx="10377349" cy="488316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72DDBAC-2551-3546-6ED0-1AEC57F87AB8}"/>
              </a:ext>
            </a:extLst>
          </p:cNvPr>
          <p:cNvSpPr/>
          <p:nvPr/>
        </p:nvSpPr>
        <p:spPr>
          <a:xfrm>
            <a:off x="2356080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265"/>
              <a:gd name="adj4" fmla="val 133298"/>
              <a:gd name="adj5" fmla="val 470332"/>
              <a:gd name="adj6" fmla="val 35489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81FDEC9A-4CC3-1A15-5E09-498D0E03105B}"/>
              </a:ext>
            </a:extLst>
          </p:cNvPr>
          <p:cNvSpPr/>
          <p:nvPr/>
        </p:nvSpPr>
        <p:spPr>
          <a:xfrm>
            <a:off x="8411403" y="830997"/>
            <a:ext cx="968031" cy="612648"/>
          </a:xfrm>
          <a:prstGeom prst="wedgeEllipseCallout">
            <a:avLst>
              <a:gd name="adj1" fmla="val -134331"/>
              <a:gd name="adj2" fmla="val 1826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GND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31040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8561F-34AE-EA6C-0BFE-DDA21CC0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 con confianza media">
            <a:extLst>
              <a:ext uri="{FF2B5EF4-FFF2-40B4-BE49-F238E27FC236}">
                <a16:creationId xmlns:a16="http://schemas.microsoft.com/office/drawing/2014/main" id="{744009F8-5687-E86C-341C-D43C6BF9AC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6" b="7220"/>
          <a:stretch/>
        </p:blipFill>
        <p:spPr>
          <a:xfrm>
            <a:off x="1181100" y="1598400"/>
            <a:ext cx="10377351" cy="488316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AC05384-C623-D52F-AFDA-4FF498E85A8E}"/>
              </a:ext>
            </a:extLst>
          </p:cNvPr>
          <p:cNvSpPr/>
          <p:nvPr/>
        </p:nvSpPr>
        <p:spPr>
          <a:xfrm>
            <a:off x="114531" y="1254156"/>
            <a:ext cx="1775012" cy="344244"/>
          </a:xfrm>
          <a:prstGeom prst="accentCallout2">
            <a:avLst>
              <a:gd name="adj1" fmla="val 48601"/>
              <a:gd name="adj2" fmla="val 106961"/>
              <a:gd name="adj3" fmla="val 54822"/>
              <a:gd name="adj4" fmla="val 123097"/>
              <a:gd name="adj5" fmla="val 809966"/>
              <a:gd name="adj6" fmla="val 22600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Potenciómetro</a:t>
            </a:r>
          </a:p>
        </p:txBody>
      </p:sp>
    </p:spTree>
    <p:extLst>
      <p:ext uri="{BB962C8B-B14F-4D97-AF65-F5344CB8AC3E}">
        <p14:creationId xmlns:p14="http://schemas.microsoft.com/office/powerpoint/2010/main" val="2558033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66DC2-7562-F716-B273-4154F589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6B6AE0B5-D0F3-9801-B31F-927991B35D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6" b="7220"/>
          <a:stretch/>
        </p:blipFill>
        <p:spPr>
          <a:xfrm>
            <a:off x="1152525" y="1598400"/>
            <a:ext cx="10405926" cy="489661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8A33047-88FB-2D78-2A3C-325832583E8B}"/>
              </a:ext>
            </a:extLst>
          </p:cNvPr>
          <p:cNvSpPr/>
          <p:nvPr/>
        </p:nvSpPr>
        <p:spPr>
          <a:xfrm>
            <a:off x="101035" y="1254156"/>
            <a:ext cx="1366221" cy="344244"/>
          </a:xfrm>
          <a:prstGeom prst="accentCallout2">
            <a:avLst>
              <a:gd name="adj1" fmla="val 48601"/>
              <a:gd name="adj2" fmla="val 106961"/>
              <a:gd name="adj3" fmla="val 45089"/>
              <a:gd name="adj4" fmla="val 137588"/>
              <a:gd name="adj5" fmla="val 459766"/>
              <a:gd name="adj6" fmla="val 29984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160399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18D16-C005-A5EC-F9FA-4EE4A25B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13E55554-5CA6-20E3-1EC1-6D14E515F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6" b="7220"/>
          <a:stretch/>
        </p:blipFill>
        <p:spPr>
          <a:xfrm>
            <a:off x="1231292" y="1598400"/>
            <a:ext cx="10327159" cy="485955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18EB622-7F09-B959-BDDC-030FEBF34FBC}"/>
              </a:ext>
            </a:extLst>
          </p:cNvPr>
          <p:cNvSpPr/>
          <p:nvPr/>
        </p:nvSpPr>
        <p:spPr>
          <a:xfrm>
            <a:off x="1870725" y="87045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22702"/>
              <a:gd name="adj5" fmla="val 620119"/>
              <a:gd name="adj6" fmla="val 29411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3FBB734-7685-5D4D-E3E9-C5E641448B91}"/>
              </a:ext>
            </a:extLst>
          </p:cNvPr>
          <p:cNvSpPr/>
          <p:nvPr/>
        </p:nvSpPr>
        <p:spPr>
          <a:xfrm>
            <a:off x="7800352" y="524673"/>
            <a:ext cx="914400" cy="612648"/>
          </a:xfrm>
          <a:prstGeom prst="wedgeEllipseCallout">
            <a:avLst>
              <a:gd name="adj1" fmla="val -224160"/>
              <a:gd name="adj2" fmla="val 23108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A4</a:t>
            </a:r>
          </a:p>
        </p:txBody>
      </p:sp>
    </p:spTree>
    <p:extLst>
      <p:ext uri="{BB962C8B-B14F-4D97-AF65-F5344CB8AC3E}">
        <p14:creationId xmlns:p14="http://schemas.microsoft.com/office/powerpoint/2010/main" val="419615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5A03C-5DFC-A941-36BE-0709F56D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40108A51-2A82-9901-0909-439D5F2EC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6" b="7220"/>
          <a:stretch/>
        </p:blipFill>
        <p:spPr>
          <a:xfrm>
            <a:off x="1295400" y="1598400"/>
            <a:ext cx="10263051" cy="482938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DB32412-9375-8AB7-028C-39CCDED98086}"/>
              </a:ext>
            </a:extLst>
          </p:cNvPr>
          <p:cNvSpPr/>
          <p:nvPr/>
        </p:nvSpPr>
        <p:spPr>
          <a:xfrm>
            <a:off x="633549" y="1320831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98"/>
              <a:gd name="adj4" fmla="val 140961"/>
              <a:gd name="adj5" fmla="val 325190"/>
              <a:gd name="adj6" fmla="val 36463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027309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51077-E283-3466-B745-51B3BC94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E454EB3B-A314-AB43-54AF-6A0F2C5DD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6" b="5498"/>
          <a:stretch/>
        </p:blipFill>
        <p:spPr>
          <a:xfrm>
            <a:off x="2329200" y="230400"/>
            <a:ext cx="10102200" cy="649724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B7E8CD4-A4D7-3A3A-B6E2-3663EC330C85}"/>
              </a:ext>
            </a:extLst>
          </p:cNvPr>
          <p:cNvSpPr/>
          <p:nvPr/>
        </p:nvSpPr>
        <p:spPr>
          <a:xfrm>
            <a:off x="6795240" y="1011300"/>
            <a:ext cx="1118795" cy="344244"/>
          </a:xfrm>
          <a:prstGeom prst="accentCallout2">
            <a:avLst>
              <a:gd name="adj1" fmla="val 64000"/>
              <a:gd name="adj2" fmla="val -7936"/>
              <a:gd name="adj3" fmla="val 65062"/>
              <a:gd name="adj4" fmla="val -58887"/>
              <a:gd name="adj5" fmla="val 410322"/>
              <a:gd name="adj6" fmla="val -19432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311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76CE8-A16E-94FE-ECA4-91F2DA7B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B848794-651A-6D7E-D413-1CC1C00AC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6" b="5498"/>
          <a:stretch/>
        </p:blipFill>
        <p:spPr>
          <a:xfrm>
            <a:off x="2329200" y="230400"/>
            <a:ext cx="10103381" cy="649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6886498-D4D9-C2FC-8E41-D7CB52A34769}"/>
              </a:ext>
            </a:extLst>
          </p:cNvPr>
          <p:cNvSpPr/>
          <p:nvPr/>
        </p:nvSpPr>
        <p:spPr>
          <a:xfrm>
            <a:off x="6747615" y="1020825"/>
            <a:ext cx="1118795" cy="344244"/>
          </a:xfrm>
          <a:prstGeom prst="accentCallout2">
            <a:avLst>
              <a:gd name="adj1" fmla="val 64000"/>
              <a:gd name="adj2" fmla="val -7936"/>
              <a:gd name="adj3" fmla="val 65062"/>
              <a:gd name="adj4" fmla="val -58887"/>
              <a:gd name="adj5" fmla="val 342234"/>
              <a:gd name="adj6" fmla="val -17277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799238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762F8-90D0-2CA8-BFAE-59136042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AC67406E-555E-A86B-8659-BF0A4CA02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6" b="6195"/>
          <a:stretch/>
        </p:blipFill>
        <p:spPr>
          <a:xfrm>
            <a:off x="2327525" y="230100"/>
            <a:ext cx="9864475" cy="639779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0B26348-1F5A-8AFC-A4AB-4DB4BA862F76}"/>
              </a:ext>
            </a:extLst>
          </p:cNvPr>
          <p:cNvSpPr/>
          <p:nvPr/>
        </p:nvSpPr>
        <p:spPr>
          <a:xfrm>
            <a:off x="6614265" y="1239900"/>
            <a:ext cx="1118795" cy="344244"/>
          </a:xfrm>
          <a:prstGeom prst="accentCallout2">
            <a:avLst>
              <a:gd name="adj1" fmla="val 64000"/>
              <a:gd name="adj2" fmla="val -7936"/>
              <a:gd name="adj3" fmla="val 65062"/>
              <a:gd name="adj4" fmla="val -58887"/>
              <a:gd name="adj5" fmla="val 293647"/>
              <a:gd name="adj6" fmla="val -14661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81F45FBA-35A2-658F-0FB2-5831CA89F41B}"/>
              </a:ext>
            </a:extLst>
          </p:cNvPr>
          <p:cNvSpPr/>
          <p:nvPr/>
        </p:nvSpPr>
        <p:spPr>
          <a:xfrm>
            <a:off x="10322549" y="1105698"/>
            <a:ext cx="914400" cy="612648"/>
          </a:xfrm>
          <a:prstGeom prst="wedgeEllipseCallout">
            <a:avLst>
              <a:gd name="adj1" fmla="val -180656"/>
              <a:gd name="adj2" fmla="val 79983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D11</a:t>
            </a:r>
          </a:p>
        </p:txBody>
      </p:sp>
    </p:spTree>
    <p:extLst>
      <p:ext uri="{BB962C8B-B14F-4D97-AF65-F5344CB8AC3E}">
        <p14:creationId xmlns:p14="http://schemas.microsoft.com/office/powerpoint/2010/main" val="72295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Arduino IDE, para abrir el programa. </a:t>
            </a:r>
          </a:p>
          <a:p>
            <a:endParaRPr lang="es-MX" dirty="0"/>
          </a:p>
        </p:txBody>
      </p:sp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ACE9267A-67D1-18AC-F580-93C700F0D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222" y="2460210"/>
            <a:ext cx="2623556" cy="1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0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Escribir arriba de las variables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742E10-20ED-BE96-1DCA-00CB5B79313C}"/>
              </a:ext>
            </a:extLst>
          </p:cNvPr>
          <p:cNvSpPr txBox="1"/>
          <p:nvPr/>
        </p:nvSpPr>
        <p:spPr>
          <a:xfrm>
            <a:off x="626253" y="2852257"/>
            <a:ext cx="10939493" cy="11534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/>
              <a:t>#include &lt;</a:t>
            </a:r>
            <a:r>
              <a:rPr lang="es-MX" sz="2400" dirty="0" err="1"/>
              <a:t>Servo.h</a:t>
            </a:r>
            <a:r>
              <a:rPr lang="es-MX" sz="2400" dirty="0"/>
              <a:t>&gt;               	// incluimos la librería del servomotor</a:t>
            </a:r>
          </a:p>
        </p:txBody>
      </p:sp>
    </p:spTree>
    <p:extLst>
      <p:ext uri="{BB962C8B-B14F-4D97-AF65-F5344CB8AC3E}">
        <p14:creationId xmlns:p14="http://schemas.microsoft.com/office/powerpoint/2010/main" val="87940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54955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Escribir arriba del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34C8ED-30B8-72D0-28B0-D54CBD3728C8}"/>
              </a:ext>
            </a:extLst>
          </p:cNvPr>
          <p:cNvSpPr txBox="1"/>
          <p:nvPr/>
        </p:nvSpPr>
        <p:spPr>
          <a:xfrm>
            <a:off x="626253" y="2496132"/>
            <a:ext cx="10939493" cy="281399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int</a:t>
            </a:r>
            <a:r>
              <a:rPr lang="es-MX" sz="2400" dirty="0"/>
              <a:t> </a:t>
            </a:r>
            <a:r>
              <a:rPr lang="es-MX" sz="2400" dirty="0" err="1"/>
              <a:t>pot</a:t>
            </a:r>
            <a:r>
              <a:rPr lang="es-MX" sz="2400" dirty="0"/>
              <a:t> = A4;                    	// creamos una variable para el potenciómetro</a:t>
            </a:r>
          </a:p>
          <a:p>
            <a:r>
              <a:rPr lang="es-MX" sz="2400" dirty="0" err="1"/>
              <a:t>int</a:t>
            </a:r>
            <a:r>
              <a:rPr lang="es-MX" sz="2400" dirty="0"/>
              <a:t> lectura = 0;              	// creamos una variable para la lectura</a:t>
            </a:r>
          </a:p>
          <a:p>
            <a:r>
              <a:rPr lang="es-MX" sz="2400" dirty="0" err="1"/>
              <a:t>int</a:t>
            </a:r>
            <a:r>
              <a:rPr lang="es-MX" sz="2400" dirty="0"/>
              <a:t> </a:t>
            </a:r>
            <a:r>
              <a:rPr lang="es-MX" sz="2400" dirty="0" err="1"/>
              <a:t>posicion</a:t>
            </a:r>
            <a:r>
              <a:rPr lang="es-MX" sz="2400" dirty="0"/>
              <a:t> = 0;             	// creamos una variable para la posición</a:t>
            </a:r>
          </a:p>
          <a:p>
            <a:r>
              <a:rPr lang="es-MX" sz="2400" dirty="0"/>
              <a:t>Servo servomotor;          	// creamos un objeto tipo Servo</a:t>
            </a:r>
          </a:p>
        </p:txBody>
      </p:sp>
    </p:spTree>
    <p:extLst>
      <p:ext uri="{BB962C8B-B14F-4D97-AF65-F5344CB8AC3E}">
        <p14:creationId xmlns:p14="http://schemas.microsoft.com/office/powerpoint/2010/main" val="3312599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Escribir en 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C9018AB-DB46-6255-ED22-16FA822E41EE}"/>
              </a:ext>
            </a:extLst>
          </p:cNvPr>
          <p:cNvSpPr txBox="1"/>
          <p:nvPr/>
        </p:nvSpPr>
        <p:spPr>
          <a:xfrm>
            <a:off x="626253" y="2465968"/>
            <a:ext cx="10939493" cy="302921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 {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servomotor.attach</a:t>
            </a:r>
            <a:r>
              <a:rPr lang="es-MX" sz="2400" dirty="0"/>
              <a:t>(11);          	// asignamos el pin 11 al servomotor</a:t>
            </a:r>
          </a:p>
          <a:p>
            <a:endParaRPr lang="es-MX" sz="2400" dirty="0"/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5859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330506"/>
            <a:ext cx="11112000" cy="5987493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Escribir en el “</a:t>
            </a:r>
            <a:r>
              <a:rPr lang="es-MX" sz="2400" dirty="0" err="1"/>
              <a:t>loop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B4DD62-7F12-E540-ABCC-97C9C16C939E}"/>
              </a:ext>
            </a:extLst>
          </p:cNvPr>
          <p:cNvSpPr txBox="1"/>
          <p:nvPr/>
        </p:nvSpPr>
        <p:spPr>
          <a:xfrm>
            <a:off x="626253" y="2011326"/>
            <a:ext cx="10939493" cy="28353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000" dirty="0" err="1"/>
              <a:t>void</a:t>
            </a:r>
            <a:r>
              <a:rPr lang="es-MX" sz="2000" dirty="0"/>
              <a:t> </a:t>
            </a:r>
            <a:r>
              <a:rPr lang="es-MX" sz="2000" dirty="0" err="1"/>
              <a:t>loop</a:t>
            </a:r>
            <a:r>
              <a:rPr lang="es-MX" sz="2000" dirty="0"/>
              <a:t>() {</a:t>
            </a:r>
          </a:p>
          <a:p>
            <a:r>
              <a:rPr lang="es-MX" sz="2000" dirty="0"/>
              <a:t>  lectura = </a:t>
            </a:r>
            <a:r>
              <a:rPr lang="es-MX" sz="2000" dirty="0" err="1"/>
              <a:t>analogRead</a:t>
            </a:r>
            <a:r>
              <a:rPr lang="es-MX" sz="2000" dirty="0"/>
              <a:t>(</a:t>
            </a:r>
            <a:r>
              <a:rPr lang="es-MX" sz="2000" dirty="0" err="1"/>
              <a:t>pot</a:t>
            </a:r>
            <a:r>
              <a:rPr lang="es-MX" sz="2000" dirty="0"/>
              <a:t>);                    	// guardamos el valor del sensor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posicion</a:t>
            </a:r>
            <a:r>
              <a:rPr lang="es-MX" sz="2000" dirty="0"/>
              <a:t> = </a:t>
            </a:r>
            <a:r>
              <a:rPr lang="es-MX" sz="2000" dirty="0" err="1"/>
              <a:t>map</a:t>
            </a:r>
            <a:r>
              <a:rPr lang="es-MX" sz="2000" dirty="0"/>
              <a:t>(lectura, 0, 1023, 0, 180); 	// convertimos el rango de valores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servomotor.write</a:t>
            </a:r>
            <a:r>
              <a:rPr lang="es-MX" sz="2000" dirty="0"/>
              <a:t>(</a:t>
            </a:r>
            <a:r>
              <a:rPr lang="es-MX" sz="2000" dirty="0" err="1"/>
              <a:t>posicion</a:t>
            </a:r>
            <a:r>
              <a:rPr lang="es-MX" sz="2000" dirty="0"/>
              <a:t>);                   // colocamos el servo en determinada posición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delay</a:t>
            </a:r>
            <a:r>
              <a:rPr lang="es-MX" sz="2000" dirty="0"/>
              <a:t>(10);                                   	 	// esperamos 0.01 segundos</a:t>
            </a:r>
          </a:p>
          <a:p>
            <a:endParaRPr lang="es-MX" sz="2000" dirty="0"/>
          </a:p>
          <a:p>
            <a:r>
              <a:rPr lang="es-MX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0533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Guardar </a:t>
            </a:r>
            <a:r>
              <a:rPr lang="es-MX" dirty="0"/>
              <a:t>y asignar un nombre al archivo.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3DEACCF-7D24-94BE-CC61-45F2B69DB79B}"/>
              </a:ext>
            </a:extLst>
          </p:cNvPr>
          <p:cNvGrpSpPr/>
          <p:nvPr/>
        </p:nvGrpSpPr>
        <p:grpSpPr>
          <a:xfrm>
            <a:off x="3071052" y="2589974"/>
            <a:ext cx="6049895" cy="3083149"/>
            <a:chOff x="1948806" y="2336586"/>
            <a:chExt cx="6049895" cy="30831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2FDF6A1-CE87-5949-637F-EA4A3BCF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4569973" y="2336586"/>
              <a:ext cx="3428728" cy="3083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6BDE299E-6DC4-5AD8-393E-AC0BDF7D4C36}"/>
                </a:ext>
              </a:extLst>
            </p:cNvPr>
            <p:cNvSpPr/>
            <p:nvPr/>
          </p:nvSpPr>
          <p:spPr>
            <a:xfrm>
              <a:off x="1948806" y="3295332"/>
              <a:ext cx="1118795" cy="582828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04191"/>
                <a:gd name="adj6" fmla="val 23020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Guardar como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739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6835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s-MX" dirty="0"/>
              <a:t>S</a:t>
            </a:r>
            <a:r>
              <a:rPr lang="es-MX" sz="2400" dirty="0"/>
              <a:t>eleccionar la placa con la que se está trabajando y el puerto al que está conectada en la pestaña de “Herramientas”.</a:t>
            </a:r>
          </a:p>
          <a:p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9D10306-B54D-7729-B879-2A8DA1374007}"/>
              </a:ext>
            </a:extLst>
          </p:cNvPr>
          <p:cNvGrpSpPr/>
          <p:nvPr/>
        </p:nvGrpSpPr>
        <p:grpSpPr>
          <a:xfrm>
            <a:off x="1381836" y="2361833"/>
            <a:ext cx="9428327" cy="3600000"/>
            <a:chOff x="1669252" y="1590652"/>
            <a:chExt cx="9428327" cy="360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CF8F99-2536-5A5B-5FA0-7A2521B08455}"/>
                </a:ext>
              </a:extLst>
            </p:cNvPr>
            <p:cNvGrpSpPr/>
            <p:nvPr/>
          </p:nvGrpSpPr>
          <p:grpSpPr>
            <a:xfrm>
              <a:off x="3399592" y="1590652"/>
              <a:ext cx="6438471" cy="3600000"/>
              <a:chOff x="3785182" y="1782457"/>
              <a:chExt cx="6438471" cy="3600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EB7A0E5-1EC0-5A13-B05E-F03CAE2C8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011" t="18795" r="28949" b="39726"/>
              <a:stretch/>
            </p:blipFill>
            <p:spPr>
              <a:xfrm>
                <a:off x="3785182" y="1782457"/>
                <a:ext cx="4865872" cy="360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6C47A72-C571-3605-3F0E-3A2E813F4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148" t="45944" r="18909" b="43775"/>
              <a:stretch/>
            </p:blipFill>
            <p:spPr>
              <a:xfrm>
                <a:off x="8651054" y="4152275"/>
                <a:ext cx="1572599" cy="923361"/>
              </a:xfrm>
              <a:prstGeom prst="rect">
                <a:avLst/>
              </a:prstGeom>
            </p:spPr>
          </p:pic>
        </p:grp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039F5F40-E917-C79C-7682-0FF8A13A4E69}"/>
                </a:ext>
              </a:extLst>
            </p:cNvPr>
            <p:cNvSpPr/>
            <p:nvPr/>
          </p:nvSpPr>
          <p:spPr>
            <a:xfrm>
              <a:off x="1669252" y="3012859"/>
              <a:ext cx="1443604" cy="416141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90942"/>
                <a:gd name="adj6" fmla="val 24746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Placa</a:t>
              </a:r>
            </a:p>
          </p:txBody>
        </p:sp>
        <p:sp>
          <p:nvSpPr>
            <p:cNvPr id="11" name="Globo: línea doblada con barra de énfasis 10">
              <a:extLst>
                <a:ext uri="{FF2B5EF4-FFF2-40B4-BE49-F238E27FC236}">
                  <a16:creationId xmlns:a16="http://schemas.microsoft.com/office/drawing/2014/main" id="{D9E7588F-29B6-C37C-7B12-0A52AC48A3CB}"/>
                </a:ext>
              </a:extLst>
            </p:cNvPr>
            <p:cNvSpPr/>
            <p:nvPr/>
          </p:nvSpPr>
          <p:spPr>
            <a:xfrm>
              <a:off x="9896949" y="4028636"/>
              <a:ext cx="1200630" cy="393514"/>
            </a:xfrm>
            <a:prstGeom prst="accentCallout2">
              <a:avLst>
                <a:gd name="adj1" fmla="val 45384"/>
                <a:gd name="adj2" fmla="val -4505"/>
                <a:gd name="adj3" fmla="val 48122"/>
                <a:gd name="adj4" fmla="val -27805"/>
                <a:gd name="adj5" fmla="val 168361"/>
                <a:gd name="adj6" fmla="val -5334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Puerto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580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s-MX" dirty="0"/>
              <a:t>Dar clic en “subir” y esperar a que aparezca la leyenda de “subido”.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47C1C13-09A2-683A-F131-BC2C8768D0A7}"/>
              </a:ext>
            </a:extLst>
          </p:cNvPr>
          <p:cNvGrpSpPr/>
          <p:nvPr/>
        </p:nvGrpSpPr>
        <p:grpSpPr>
          <a:xfrm>
            <a:off x="193637" y="1058779"/>
            <a:ext cx="11804725" cy="5154225"/>
            <a:chOff x="193637" y="1213015"/>
            <a:chExt cx="11804725" cy="515422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64771B9-BCEA-8560-8FD7-A1BEC777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2426731" y="1588857"/>
              <a:ext cx="3173386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03EC014-FC7C-B85C-9A3F-038043FB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5912313" y="1588857"/>
              <a:ext cx="3185620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8CA142C-E133-9B63-9C81-025D755519C9}"/>
                </a:ext>
              </a:extLst>
            </p:cNvPr>
            <p:cNvSpPr/>
            <p:nvPr/>
          </p:nvSpPr>
          <p:spPr>
            <a:xfrm>
              <a:off x="193638" y="1213015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69699"/>
                <a:gd name="adj6" fmla="val 14230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Clic en “subir” para cargar programa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E9931621-99F5-7F4E-072B-13F6F299D7D0}"/>
                </a:ext>
              </a:extLst>
            </p:cNvPr>
            <p:cNvSpPr/>
            <p:nvPr/>
          </p:nvSpPr>
          <p:spPr>
            <a:xfrm>
              <a:off x="9571631" y="2040678"/>
              <a:ext cx="2426731" cy="1731981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147277"/>
                <a:gd name="adj6" fmla="val -13660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que aparezca “subido”, significa que se cargó el programa correctamente en el Arduino</a:t>
              </a:r>
            </a:p>
          </p:txBody>
        </p:sp>
        <p:sp>
          <p:nvSpPr>
            <p:cNvPr id="19" name="Globo: línea doblada con barra de énfasis 18">
              <a:extLst>
                <a:ext uri="{FF2B5EF4-FFF2-40B4-BE49-F238E27FC236}">
                  <a16:creationId xmlns:a16="http://schemas.microsoft.com/office/drawing/2014/main" id="{002B5D85-7C43-F625-2655-FD1F8FA07A00}"/>
                </a:ext>
              </a:extLst>
            </p:cNvPr>
            <p:cNvSpPr/>
            <p:nvPr/>
          </p:nvSpPr>
          <p:spPr>
            <a:xfrm>
              <a:off x="193637" y="5337998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-62466"/>
                <a:gd name="adj6" fmla="val 26132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Esperar a que la barra de estado se llene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207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844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3741544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Controlar el giro del eje del servomotor al girar la perilla del potenciómetro.</a:t>
            </a:r>
          </a:p>
          <a:p>
            <a:endParaRPr lang="es-MX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948100A-5B92-3B63-D5FF-9E9D416AD1C6}"/>
              </a:ext>
            </a:extLst>
          </p:cNvPr>
          <p:cNvGrpSpPr/>
          <p:nvPr/>
        </p:nvGrpSpPr>
        <p:grpSpPr>
          <a:xfrm>
            <a:off x="4627257" y="1411941"/>
            <a:ext cx="7024743" cy="4034118"/>
            <a:chOff x="914400" y="1484555"/>
            <a:chExt cx="7024743" cy="4034118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3A7EC08-76D4-E735-B9C0-35706F5FBFDD}"/>
                </a:ext>
              </a:extLst>
            </p:cNvPr>
            <p:cNvSpPr/>
            <p:nvPr/>
          </p:nvSpPr>
          <p:spPr>
            <a:xfrm>
              <a:off x="914400" y="1484555"/>
              <a:ext cx="7024743" cy="403411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EEFA1BBC-7078-49C4-63E7-F9FC75D3FE69}"/>
                </a:ext>
              </a:extLst>
            </p:cNvPr>
            <p:cNvGrpSpPr/>
            <p:nvPr/>
          </p:nvGrpSpPr>
          <p:grpSpPr>
            <a:xfrm>
              <a:off x="5847240" y="2275642"/>
              <a:ext cx="1800000" cy="770287"/>
              <a:chOff x="1590469" y="2084578"/>
              <a:chExt cx="1800000" cy="770287"/>
            </a:xfrm>
          </p:grpSpPr>
          <p:pic>
            <p:nvPicPr>
              <p:cNvPr id="61" name="Imagen 60" descr="Imagen que contiene dibujo, ventana&#10;&#10;Descripción generada automáticamente">
                <a:extLst>
                  <a:ext uri="{FF2B5EF4-FFF2-40B4-BE49-F238E27FC236}">
                    <a16:creationId xmlns:a16="http://schemas.microsoft.com/office/drawing/2014/main" id="{B2EE2AEB-D00B-DB17-0139-0DC6DCADC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90469" y="2116089"/>
                <a:ext cx="1800000" cy="738776"/>
              </a:xfrm>
              <a:prstGeom prst="rect">
                <a:avLst/>
              </a:prstGeom>
            </p:spPr>
          </p:pic>
          <p:pic>
            <p:nvPicPr>
              <p:cNvPr id="62" name="Imagen 61" descr="Imagen que contiene espejo, luz&#10;&#10;Descripción generada automáticamente">
                <a:extLst>
                  <a:ext uri="{FF2B5EF4-FFF2-40B4-BE49-F238E27FC236}">
                    <a16:creationId xmlns:a16="http://schemas.microsoft.com/office/drawing/2014/main" id="{2C789673-97C9-1ED1-CF7B-AF82DA3A1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8997809">
                <a:off x="1822230" y="2084578"/>
                <a:ext cx="1014245" cy="396000"/>
              </a:xfrm>
              <a:prstGeom prst="rect">
                <a:avLst/>
              </a:prstGeom>
            </p:spPr>
          </p:pic>
          <p:pic>
            <p:nvPicPr>
              <p:cNvPr id="63" name="Gráfico 62" descr="Flecha: giro a la izquierda">
                <a:extLst>
                  <a:ext uri="{FF2B5EF4-FFF2-40B4-BE49-F238E27FC236}">
                    <a16:creationId xmlns:a16="http://schemas.microsoft.com/office/drawing/2014/main" id="{7E5E82D5-42D3-F077-E190-329B45510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8972282">
                <a:off x="1904428" y="2254223"/>
                <a:ext cx="432000" cy="432000"/>
              </a:xfrm>
              <a:prstGeom prst="rect">
                <a:avLst/>
              </a:prstGeom>
            </p:spPr>
          </p:pic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78B00252-AA39-8999-3B22-F23B4E430A4D}"/>
                </a:ext>
              </a:extLst>
            </p:cNvPr>
            <p:cNvGrpSpPr/>
            <p:nvPr/>
          </p:nvGrpSpPr>
          <p:grpSpPr>
            <a:xfrm>
              <a:off x="5563716" y="4414600"/>
              <a:ext cx="2083524" cy="773418"/>
              <a:chOff x="7664139" y="3738033"/>
              <a:chExt cx="2083524" cy="773418"/>
            </a:xfrm>
          </p:grpSpPr>
          <p:pic>
            <p:nvPicPr>
              <p:cNvPr id="58" name="Imagen 57" descr="Imagen que contiene dibujo, espejo, ventana&#10;&#10;Descripción generada automáticamente">
                <a:extLst>
                  <a:ext uri="{FF2B5EF4-FFF2-40B4-BE49-F238E27FC236}">
                    <a16:creationId xmlns:a16="http://schemas.microsoft.com/office/drawing/2014/main" id="{00E347E5-8EAD-C992-6ECE-C4A5AB5FE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64139" y="3773451"/>
                <a:ext cx="2083524" cy="738000"/>
              </a:xfrm>
              <a:prstGeom prst="rect">
                <a:avLst/>
              </a:prstGeom>
            </p:spPr>
          </p:pic>
          <p:pic>
            <p:nvPicPr>
              <p:cNvPr id="59" name="Imagen 58" descr="Imagen que contiene espejo, luz&#10;&#10;Descripción generada automáticamente">
                <a:extLst>
                  <a:ext uri="{FF2B5EF4-FFF2-40B4-BE49-F238E27FC236}">
                    <a16:creationId xmlns:a16="http://schemas.microsoft.com/office/drawing/2014/main" id="{B7973919-CB92-9D1C-DCC0-4C86D33017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8997809">
                <a:off x="8198777" y="3738033"/>
                <a:ext cx="1014245" cy="396000"/>
              </a:xfrm>
              <a:prstGeom prst="rect">
                <a:avLst/>
              </a:prstGeom>
            </p:spPr>
          </p:pic>
          <p:pic>
            <p:nvPicPr>
              <p:cNvPr id="60" name="Gráfico 59" descr="Flecha: giro a la derecha">
                <a:extLst>
                  <a:ext uri="{FF2B5EF4-FFF2-40B4-BE49-F238E27FC236}">
                    <a16:creationId xmlns:a16="http://schemas.microsoft.com/office/drawing/2014/main" id="{B972BF07-B1BA-D16E-46EF-2D2F541A9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7658297">
                <a:off x="8258450" y="3926450"/>
                <a:ext cx="432000" cy="432000"/>
              </a:xfrm>
              <a:prstGeom prst="rect">
                <a:avLst/>
              </a:prstGeom>
            </p:spPr>
          </p:pic>
        </p:grpSp>
        <p:cxnSp>
          <p:nvCxnSpPr>
            <p:cNvPr id="48" name="Conector recto de flecha 47">
              <a:extLst>
                <a:ext uri="{FF2B5EF4-FFF2-40B4-BE49-F238E27FC236}">
                  <a16:creationId xmlns:a16="http://schemas.microsoft.com/office/drawing/2014/main" id="{43F64202-7C96-D039-36CB-69A4A4923ECB}"/>
                </a:ext>
              </a:extLst>
            </p:cNvPr>
            <p:cNvCxnSpPr>
              <a:cxnSpLocks/>
            </p:cNvCxnSpPr>
            <p:nvPr/>
          </p:nvCxnSpPr>
          <p:spPr>
            <a:xfrm>
              <a:off x="4391856" y="2660786"/>
              <a:ext cx="54000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FC723955-CB3F-CCB1-6D94-755DF11246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1856" y="4826009"/>
              <a:ext cx="54000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EDC8645E-F815-3292-A83E-3D341979A7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20778" y="3841425"/>
              <a:ext cx="2247921" cy="1368000"/>
              <a:chOff x="1067293" y="3538563"/>
              <a:chExt cx="3342524" cy="2034134"/>
            </a:xfrm>
          </p:grpSpPr>
          <p:pic>
            <p:nvPicPr>
              <p:cNvPr id="55" name="Imagen 54">
                <a:extLst>
                  <a:ext uri="{FF2B5EF4-FFF2-40B4-BE49-F238E27FC236}">
                    <a16:creationId xmlns:a16="http://schemas.microsoft.com/office/drawing/2014/main" id="{F7DFF1C8-2A69-D776-74E5-804DC06A6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16011" y="3538563"/>
                <a:ext cx="1993806" cy="1674797"/>
              </a:xfrm>
              <a:prstGeom prst="rect">
                <a:avLst/>
              </a:prstGeom>
            </p:spPr>
          </p:pic>
          <p:pic>
            <p:nvPicPr>
              <p:cNvPr id="56" name="Imagen 55">
                <a:extLst>
                  <a:ext uri="{FF2B5EF4-FFF2-40B4-BE49-F238E27FC236}">
                    <a16:creationId xmlns:a16="http://schemas.microsoft.com/office/drawing/2014/main" id="{75912647-1E51-EA43-4E2E-C89CDA250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1622528" y="3967932"/>
                <a:ext cx="1049530" cy="2160000"/>
              </a:xfrm>
              <a:prstGeom prst="rect">
                <a:avLst/>
              </a:prstGeom>
            </p:spPr>
          </p:pic>
          <p:pic>
            <p:nvPicPr>
              <p:cNvPr id="57" name="Gráfico 56" descr="Flecha: giro a la derecha">
                <a:extLst>
                  <a:ext uri="{FF2B5EF4-FFF2-40B4-BE49-F238E27FC236}">
                    <a16:creationId xmlns:a16="http://schemas.microsoft.com/office/drawing/2014/main" id="{B063F0A7-A174-921B-6FA1-F76B1B917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831835">
                <a:off x="1440343" y="424781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07D5093C-155C-CBD3-14E1-BDB1C987A8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20779" y="1648575"/>
              <a:ext cx="2266216" cy="1368000"/>
              <a:chOff x="1067293" y="1446518"/>
              <a:chExt cx="3342524" cy="2017711"/>
            </a:xfrm>
          </p:grpSpPr>
          <p:pic>
            <p:nvPicPr>
              <p:cNvPr id="52" name="Imagen 51">
                <a:extLst>
                  <a:ext uri="{FF2B5EF4-FFF2-40B4-BE49-F238E27FC236}">
                    <a16:creationId xmlns:a16="http://schemas.microsoft.com/office/drawing/2014/main" id="{A3C95716-DC27-431C-B83E-1FC534E4E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16011" y="1446518"/>
                <a:ext cx="1993806" cy="1674797"/>
              </a:xfrm>
              <a:prstGeom prst="rect">
                <a:avLst/>
              </a:prstGeom>
            </p:spPr>
          </p:pic>
          <p:pic>
            <p:nvPicPr>
              <p:cNvPr id="53" name="Imagen 52">
                <a:extLst>
                  <a:ext uri="{FF2B5EF4-FFF2-40B4-BE49-F238E27FC236}">
                    <a16:creationId xmlns:a16="http://schemas.microsoft.com/office/drawing/2014/main" id="{AE588F31-9913-7A65-0216-3FC74820F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1622528" y="1859464"/>
                <a:ext cx="1049530" cy="2160000"/>
              </a:xfrm>
              <a:prstGeom prst="rect">
                <a:avLst/>
              </a:prstGeom>
            </p:spPr>
          </p:pic>
          <p:pic>
            <p:nvPicPr>
              <p:cNvPr id="54" name="Gráfico 53" descr="Flecha: giro a la izquierda">
                <a:extLst>
                  <a:ext uri="{FF2B5EF4-FFF2-40B4-BE49-F238E27FC236}">
                    <a16:creationId xmlns:a16="http://schemas.microsoft.com/office/drawing/2014/main" id="{F27207DB-ED0C-3382-1062-02390A35B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84452" y="2283916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23757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693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7F5E-CF9D-2B41-661E-A564FF6B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CC6B552-A771-978E-072C-96A6DD1D8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" b="2360"/>
          <a:stretch/>
        </p:blipFill>
        <p:spPr>
          <a:xfrm>
            <a:off x="1236000" y="1476808"/>
            <a:ext cx="9720000" cy="39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3D6B1-C51A-BC2D-5D56-D510C5AB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4DADD298-F1F2-F28F-8F59-FB3A769CA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3" b="5627"/>
          <a:stretch/>
        </p:blipFill>
        <p:spPr>
          <a:xfrm>
            <a:off x="2000250" y="830998"/>
            <a:ext cx="8729703" cy="56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3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9CB43-7CC1-644F-0634-C9E9B853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2B0AE77A-A60E-3769-23AD-A2D8DBD1B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9" b="9012"/>
          <a:stretch/>
        </p:blipFill>
        <p:spPr>
          <a:xfrm>
            <a:off x="1171575" y="2117881"/>
            <a:ext cx="10386285" cy="433461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1047EE7-BB0B-2838-6D81-3DA28C36538C}"/>
              </a:ext>
            </a:extLst>
          </p:cNvPr>
          <p:cNvSpPr/>
          <p:nvPr/>
        </p:nvSpPr>
        <p:spPr>
          <a:xfrm>
            <a:off x="2855749" y="31543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6838"/>
              <a:gd name="adj4" fmla="val 167103"/>
              <a:gd name="adj5" fmla="val 517830"/>
              <a:gd name="adj6" fmla="val 33688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165518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A3358-97A7-E2EF-4695-C1DC9161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2B7D8980-247B-AF6B-5620-329CEDA229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6" b="7220"/>
          <a:stretch/>
        </p:blipFill>
        <p:spPr>
          <a:xfrm>
            <a:off x="1200150" y="1597763"/>
            <a:ext cx="10357710" cy="4873928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FF83A362-BF96-9FCC-A974-30404CE73C39}"/>
              </a:ext>
            </a:extLst>
          </p:cNvPr>
          <p:cNvSpPr/>
          <p:nvPr/>
        </p:nvSpPr>
        <p:spPr>
          <a:xfrm>
            <a:off x="8830567" y="830997"/>
            <a:ext cx="914400" cy="612648"/>
          </a:xfrm>
          <a:prstGeom prst="wedgeEllipseCallout">
            <a:avLst>
              <a:gd name="adj1" fmla="val -142285"/>
              <a:gd name="adj2" fmla="val 18933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 V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EDA77A43-BE51-24A0-978E-C0F966DB2063}"/>
              </a:ext>
            </a:extLst>
          </p:cNvPr>
          <p:cNvSpPr/>
          <p:nvPr/>
        </p:nvSpPr>
        <p:spPr>
          <a:xfrm>
            <a:off x="2720104" y="41549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712"/>
              <a:gd name="adj4" fmla="val 140859"/>
              <a:gd name="adj5" fmla="val 356501"/>
              <a:gd name="adj6" fmla="val 35387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6040694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</TotalTime>
  <Words>514</Words>
  <Application>Microsoft Office PowerPoint</Application>
  <PresentationFormat>Panorámica</PresentationFormat>
  <Paragraphs>83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9" baseType="lpstr">
      <vt:lpstr>Arial</vt:lpstr>
      <vt:lpstr>Trebuchet MS</vt:lpstr>
      <vt:lpstr>Tema de Office</vt:lpstr>
      <vt:lpstr>PRÁCTICA 14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138</cp:revision>
  <dcterms:created xsi:type="dcterms:W3CDTF">2017-08-15T18:33:09Z</dcterms:created>
  <dcterms:modified xsi:type="dcterms:W3CDTF">2022-08-25T21:48:24Z</dcterms:modified>
</cp:coreProperties>
</file>